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77" r:id="rId4"/>
    <p:sldId id="289" r:id="rId5"/>
    <p:sldId id="270" r:id="rId6"/>
    <p:sldId id="286" r:id="rId7"/>
    <p:sldId id="290" r:id="rId8"/>
    <p:sldId id="296" r:id="rId9"/>
    <p:sldId id="293" r:id="rId10"/>
    <p:sldId id="298" r:id="rId11"/>
    <p:sldId id="294" r:id="rId12"/>
    <p:sldId id="291" r:id="rId13"/>
    <p:sldId id="292" r:id="rId14"/>
    <p:sldId id="297" r:id="rId15"/>
  </p:sldIdLst>
  <p:sldSz cx="12192000" cy="6858000"/>
  <p:notesSz cx="6858000" cy="9144000"/>
  <p:embeddedFontLst>
    <p:embeddedFont>
      <p:font typeface="a옛날사진관2" pitchFamily="18" charset="-127"/>
      <p:regular r:id="rId17"/>
    </p:embeddedFont>
    <p:embeddedFont>
      <p:font typeface="나눔바른고딕" pitchFamily="50" charset="-127"/>
      <p:regular r:id="rId18"/>
      <p:bold r:id="rId19"/>
    </p:embeddedFont>
    <p:embeddedFont>
      <p:font typeface="KoPub돋움체 Medium" pitchFamily="18" charset="-127"/>
      <p:regular r:id="rId20"/>
    </p:embeddedFont>
    <p:embeddedFont>
      <p:font typeface="a옛날사진관3" pitchFamily="18" charset="-127"/>
      <p:regular r:id="rId21"/>
    </p:embeddedFont>
    <p:embeddedFont>
      <p:font typeface="맑은 고딕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A7C"/>
    <a:srgbClr val="FEFB0D"/>
    <a:srgbClr val="F7244E"/>
    <a:srgbClr val="FB3A76"/>
    <a:srgbClr val="380608"/>
    <a:srgbClr val="FF59B3"/>
    <a:srgbClr val="F6B200"/>
    <a:srgbClr val="FFED02"/>
    <a:srgbClr val="F4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9" autoAdjust="0"/>
    <p:restoredTop sz="86385" autoAdjust="0"/>
  </p:normalViewPr>
  <p:slideViewPr>
    <p:cSldViewPr snapToGrid="0">
      <p:cViewPr varScale="1">
        <p:scale>
          <a:sx n="56" d="100"/>
          <a:sy n="56" d="100"/>
        </p:scale>
        <p:origin x="-14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29C2B-487A-4AB4-819F-CC5E9DA98AA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B58890-A331-438C-9C88-C37C17708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315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70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접속 방법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학교 도서관 로그인 → 검색의 학술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DBPIA </a:t>
            </a:r>
            <a:r>
              <a:rPr lang="ko-KR" altLang="en-US" dirty="0" smtClean="0"/>
              <a:t>찾고 </a:t>
            </a:r>
            <a:r>
              <a:rPr lang="ko-KR" altLang="en-US" dirty="0" err="1" smtClean="0"/>
              <a:t>바로가기</a:t>
            </a:r>
            <a:r>
              <a:rPr lang="ko-KR" altLang="en-US" dirty="0" smtClean="0"/>
              <a:t> 클릭 → 검색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지난 주 발표를 통해서 저희 조에서는 주제를 더욱 구체화할 필요를 </a:t>
            </a:r>
            <a:r>
              <a:rPr lang="ko-KR" altLang="en-US" dirty="0" err="1" smtClean="0"/>
              <a:t>느겼습니다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음성인식을 통해서</a:t>
            </a:r>
            <a:endParaRPr lang="en-US" altLang="ko-KR" dirty="0" smtClean="0"/>
          </a:p>
          <a:p>
            <a:r>
              <a:rPr lang="en-US" altLang="ko-KR" dirty="0" smtClean="0"/>
              <a:t>On/off </a:t>
            </a:r>
            <a:r>
              <a:rPr lang="ko-KR" altLang="en-US" dirty="0" smtClean="0"/>
              <a:t>기능</a:t>
            </a:r>
            <a:r>
              <a:rPr lang="ko-KR" altLang="en-US" baseline="0" dirty="0" smtClean="0"/>
              <a:t> 제어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조명의 강도 조절</a:t>
            </a:r>
            <a:r>
              <a:rPr lang="en-US" altLang="ko-KR" baseline="0" dirty="0" smtClean="0"/>
              <a:t>(1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,2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,3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), </a:t>
            </a:r>
            <a:r>
              <a:rPr lang="ko-KR" altLang="en-US" baseline="0" dirty="0" smtClean="0"/>
              <a:t>색상고정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및 색상 변화의 기능을 넣을 예정입니다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dirty="0" smtClean="0"/>
              <a:t>5</a:t>
            </a:r>
            <a:r>
              <a:rPr lang="ko-KR" altLang="en-US" dirty="0" smtClean="0"/>
              <a:t>가지 이상으로 조명의 색상을 변화시키면서 조명이 자체적으로 </a:t>
            </a:r>
            <a:r>
              <a:rPr lang="ko-KR" altLang="en-US" dirty="0" err="1" smtClean="0"/>
              <a:t>그라데이션하며</a:t>
            </a:r>
            <a:r>
              <a:rPr lang="ko-KR" altLang="en-US" dirty="0" smtClean="0"/>
              <a:t> 변화하는 기능을 넣을 예정입니다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지난 주 발표를 통해서 저희 조에서는 주제를 더욱 구체화할 필요를 느꼈습니다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음성인식을 통해서</a:t>
            </a:r>
            <a:endParaRPr lang="en-US" altLang="ko-KR" dirty="0" smtClean="0"/>
          </a:p>
          <a:p>
            <a:r>
              <a:rPr lang="en-US" altLang="ko-KR" dirty="0" smtClean="0"/>
              <a:t>On/off </a:t>
            </a:r>
            <a:r>
              <a:rPr lang="ko-KR" altLang="en-US" dirty="0" smtClean="0"/>
              <a:t>기능</a:t>
            </a:r>
            <a:r>
              <a:rPr lang="ko-KR" altLang="en-US" baseline="0" dirty="0" smtClean="0"/>
              <a:t> 제어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조명의 강도 조절</a:t>
            </a:r>
            <a:r>
              <a:rPr lang="en-US" altLang="ko-KR" baseline="0" dirty="0" smtClean="0"/>
              <a:t>(1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,2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,3</a:t>
            </a:r>
            <a:r>
              <a:rPr lang="ko-KR" altLang="en-US" baseline="0" dirty="0" smtClean="0"/>
              <a:t>단</a:t>
            </a:r>
            <a:r>
              <a:rPr lang="en-US" altLang="ko-KR" baseline="0" dirty="0" smtClean="0"/>
              <a:t>), </a:t>
            </a:r>
            <a:r>
              <a:rPr lang="ko-KR" altLang="en-US" baseline="0" dirty="0" smtClean="0"/>
              <a:t>색상고정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및 색상 변화의 기능을 넣을 예정입니다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dirty="0" smtClean="0"/>
              <a:t>5</a:t>
            </a:r>
            <a:r>
              <a:rPr lang="ko-KR" altLang="en-US" dirty="0" smtClean="0"/>
              <a:t>가지 이상으로 조명의 색상을 변화시키면서 조명이 자체적으로 </a:t>
            </a:r>
            <a:r>
              <a:rPr lang="ko-KR" altLang="en-US" dirty="0" err="1" smtClean="0"/>
              <a:t>그라데이션하며</a:t>
            </a:r>
            <a:r>
              <a:rPr lang="ko-KR" altLang="en-US" dirty="0" smtClean="0"/>
              <a:t> 변화하는 기능을 넣을 예정입니다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추가 준비물 예산안</a:t>
            </a:r>
            <a:r>
              <a:rPr lang="ko-KR" altLang="en-US" baseline="0" dirty="0" smtClean="0"/>
              <a:t> 작성했고 구매를 완료한 상태입니다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음성인식 모듈은 음성을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2~4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 녹음해 주위 음성을 인식합니다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5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음성을 하나의 그룹으로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최대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그룹을 저장할 수 있어 상황에 따라 그룹을 바꿔가며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최대 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음성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인식할 수 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제품을 사용하기 위해서는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HEX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UART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던져주는 등 쉽게 사용하기에는 너무 복잡하더라고요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라이브러리 찾아서 목표성에 맞게 수정할 계획에 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On/off 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기능 제어</a:t>
            </a:r>
            <a:endParaRPr lang="en-US" altLang="ko-KR" sz="12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조명의 강도 조절</a:t>
            </a:r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(1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,2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,3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) 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색상고정</a:t>
            </a:r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및 색상 변화</a:t>
            </a:r>
            <a:endParaRPr lang="en-US" altLang="ko-KR" sz="12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가지 이상</a:t>
            </a:r>
            <a:endParaRPr lang="en-US" altLang="ko-KR" sz="12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1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조명 색상 변화</a:t>
            </a:r>
            <a:r>
              <a:rPr lang="en-US" altLang="ko-KR" sz="1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/</a:t>
            </a:r>
            <a:r>
              <a:rPr lang="ko-KR" altLang="en-US" sz="1200" dirty="0" err="1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그라데이션</a:t>
            </a:r>
            <a:r>
              <a:rPr lang="ko-KR" altLang="en-US" sz="1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 기능</a:t>
            </a:r>
            <a:endParaRPr lang="en-US" altLang="ko-KR" sz="1200" dirty="0" smtClean="0">
              <a:ln w="12700">
                <a:noFill/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1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에 대한 음성 키워드를 정해서 입출력을 할 예정입니다</a:t>
            </a:r>
            <a:r>
              <a:rPr lang="en-US" altLang="ko-KR" sz="1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1200" dirty="0" smtClean="0">
              <a:ln w="12700">
                <a:noFill/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endParaRPr lang="ko-KR" altLang="en-US" sz="1200" dirty="0">
              <a:ln w="12700">
                <a:noFill/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B58890-A331-438C-9C88-C37C17708CA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57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6D75585-434F-4DDA-B154-C43D30687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208A99DB-B22B-4C27-98EF-FBC5C315FD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6C7EE91-9E6E-4546-9B30-8372A3E87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BFC518C-CD0D-4D66-BED1-A57FD6F3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B746050-9FB5-4229-BDCE-AA9508ED2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6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CB62FC5-73A5-4781-B9A4-40644E06A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9AE6435-5BCB-4D37-968E-03D241572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E5A297D-136A-410F-A209-CB0F0E293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1909E96-3DAA-4C27-BEF9-5D0DC2705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3DEC06F-DFDB-47C6-8EF2-201469BFB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906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6F76C5F9-C7C2-485A-8445-61D8A9B7E1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DEFF158D-E870-4D60-9D7A-53D9EF02E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ABA00D0-C5ED-4A06-88AB-E8AB3D02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1DD0CC8-CADB-4279-B846-DE23447A1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33AEE45-250C-4D2A-A3C3-D133465B9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82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01821C5-D2A2-401C-8711-DD77C5BA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8F076377-96CF-4893-9B92-D166FA838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F9F5B79-E014-4BC2-969A-286D1CEA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5429C4F-ED1C-4593-ABC8-5574BCA8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E6F4037-FDDF-49EA-81AB-8BB3643F3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1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A0E49D7-627C-40C1-90C4-53FEA067E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101A3F3A-CDCF-4599-8A47-047CDC70F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85BA20E-A405-40C6-ACD9-55A2C53C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6CFDC4E-7B96-4907-AFD0-5EB21F3A0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F403BA2-78CA-4C90-B3F8-4C68B8E2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91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D04EEBA-3315-474F-A63C-ACB2E93F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950538D8-504F-4D47-928E-666B1D6CDB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D8AA120E-8EDD-4522-803D-5960C4709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81D04441-9F9C-4BA3-9CD2-E5182F9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B3C635F-613D-4811-8A70-885FF06F3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0F89E65-E917-4162-B1D9-36EB5683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786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095E7FE-3D02-4939-B7F5-44BCA9D03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B24FB48-1926-4742-BF23-AA4243BCA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703E5216-8350-4D4D-9007-339A7B22D8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BF716787-46B5-45CD-9328-A1A9E7829B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2169409-CC7A-498C-BFAA-C7230CFFDC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31FAEAF9-203F-4DA4-9799-6C105A629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04D3A2E7-7142-416C-A5E6-8DE042511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142B6E21-1C7E-46DD-929D-631E3C2D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15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6125386-9D6E-4DBA-AD0F-1AA33508A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3CE400B8-2E3F-4FE8-A935-11DD176E7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19C6BD7B-2F0B-48D4-898C-8E621DE0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D5FB96DA-FCF9-4B84-8427-8CE51310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788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C29384FF-5326-4190-BEDF-4F2B5DC0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A77B39F-525B-4B3E-A3C8-5EE8BF221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EF5E297-FDEC-4EC9-9E14-701887118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583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4C88B80-196B-4957-A1E0-A6FF87DB3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9D8CB0B-A897-4D4D-BD13-E63B0E5A5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3F0FAE11-F453-45EC-968C-841E81075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04BA0A09-D480-4BDF-A5ED-FA44666AA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A9DD064-4E02-4AA6-964B-3CEDC5564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0DF56A6A-C0B8-451C-B88A-12E3F0CB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83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42F81C7-7C7E-4ABE-95BD-8E9F0E1A6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DAFF4A23-7FD9-428C-ABD1-3304E1F4E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3B9B86AD-8FA7-415E-8843-4F538FD38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7A80AAD-0903-4702-A440-9313EB93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AE9F99E-1E42-4C24-BF80-CD01C85E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D476C00-77A2-402D-94CC-3B396D0E8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416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alpha val="7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E4DF11C7-4D08-4A7C-BFDB-36B3193DE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D88245D3-7B11-4A7A-AA36-6EF7EFD3F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18DEC25-7196-4653-B01F-838DB88A1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8814C-BFA2-4AA6-9419-BFF9E14E97A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C9C8C9A-4FCE-4D14-8DB0-13180BE0F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F722B1A-695E-405E-94CC-9FB4995C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322A1-88E8-43A0-83F9-A26FCC3D9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225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EF2CE3A-B8AF-49C0-80B3-B4D8E30DA199}"/>
              </a:ext>
            </a:extLst>
          </p:cNvPr>
          <p:cNvSpPr txBox="1"/>
          <p:nvPr/>
        </p:nvSpPr>
        <p:spPr>
          <a:xfrm>
            <a:off x="838200" y="1642349"/>
            <a:ext cx="11208182" cy="200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>
              <a:lnSpc>
                <a:spcPct val="90000"/>
              </a:lnSpc>
            </a:pPr>
            <a:r>
              <a:rPr lang="ko-KR" altLang="en-US" sz="9000" dirty="0" smtClean="0">
                <a:ln w="38100">
                  <a:solidFill>
                    <a:schemeClr val="tx1">
                      <a:alpha val="63000"/>
                    </a:schemeClr>
                  </a:solidFill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연구노트</a:t>
            </a:r>
            <a:endParaRPr lang="en-US" altLang="ko-KR" sz="9000" dirty="0" smtClean="0">
              <a:ln w="38100">
                <a:solidFill>
                  <a:schemeClr val="tx1">
                    <a:alpha val="63000"/>
                  </a:schemeClr>
                </a:solidFill>
              </a:ln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  <a:p>
            <a:pPr lvl="1" algn="r">
              <a:lnSpc>
                <a:spcPct val="90000"/>
              </a:lnSpc>
            </a:pPr>
            <a:r>
              <a:rPr lang="en-US" altLang="ko-KR" sz="4800" dirty="0" smtClean="0">
                <a:ln w="25400">
                  <a:solidFill>
                    <a:schemeClr val="tx1">
                      <a:alpha val="63000"/>
                    </a:schemeClr>
                  </a:solidFill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: </a:t>
            </a:r>
            <a:r>
              <a:rPr lang="ko-KR" altLang="en-US" sz="4800" dirty="0" smtClean="0">
                <a:ln w="25400">
                  <a:solidFill>
                    <a:schemeClr val="tx1">
                      <a:alpha val="63000"/>
                    </a:schemeClr>
                  </a:solidFill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기초창의공학설계</a:t>
            </a:r>
            <a:endParaRPr lang="en-US" altLang="ko-KR" sz="4800" dirty="0" smtClean="0">
              <a:ln w="25400">
                <a:solidFill>
                  <a:schemeClr val="tx1">
                    <a:alpha val="63000"/>
                  </a:schemeClr>
                </a:solidFill>
              </a:ln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84642" y="3933825"/>
            <a:ext cx="13188" cy="115916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20052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67939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  <a:endParaRPr lang="ko-KR" altLang="en-US" sz="1050" b="1" spc="600" dirty="0">
              <a:ln w="3175">
                <a:solidFill>
                  <a:schemeClr val="bg1">
                    <a:alpha val="63000"/>
                  </a:schemeClr>
                </a:solidFill>
              </a:ln>
              <a:solidFill>
                <a:schemeClr val="accent1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667625" y="167053"/>
            <a:ext cx="423716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0" y="5200651"/>
            <a:ext cx="12170207" cy="1657350"/>
          </a:xfrm>
          <a:prstGeom prst="rect">
            <a:avLst/>
          </a:prstGeom>
          <a:solidFill>
            <a:schemeClr val="bg1">
              <a:alpha val="9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EEF2CE3A-B8AF-49C0-80B3-B4D8E30DA199}"/>
              </a:ext>
            </a:extLst>
          </p:cNvPr>
          <p:cNvSpPr txBox="1"/>
          <p:nvPr/>
        </p:nvSpPr>
        <p:spPr>
          <a:xfrm>
            <a:off x="6772276" y="3828884"/>
            <a:ext cx="52311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5</a:t>
            </a:r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조</a:t>
            </a:r>
            <a:r>
              <a:rPr lang="en-US" altLang="ko-KR" sz="3200" dirty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 </a:t>
            </a:r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: </a:t>
            </a:r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김혜진</a:t>
            </a:r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/</a:t>
            </a:r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노성민</a:t>
            </a:r>
            <a:endParaRPr lang="en-US" altLang="ko-KR" sz="3200" dirty="0" smtClean="0">
              <a:ln w="38100">
                <a:noFill/>
              </a:ln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  <a:p>
            <a:pPr algn="r"/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손성훈</a:t>
            </a:r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/</a:t>
            </a:r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신재웅</a:t>
            </a:r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/</a:t>
            </a:r>
            <a:r>
              <a:rPr lang="ko-KR" altLang="en-US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이준교</a:t>
            </a:r>
            <a:r>
              <a:rPr lang="en-US" altLang="ko-KR" sz="3200" dirty="0" smtClean="0">
                <a:ln w="38100">
                  <a:noFill/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 </a:t>
            </a:r>
            <a:endParaRPr lang="ko-KR" altLang="en-US" sz="3200" dirty="0">
              <a:ln w="38100">
                <a:noFill/>
              </a:ln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2" name="AutoShape 2" descr="인사하는 젊은 남녀 비즈니스 이미지 로열티 무료 사진, 그림 ...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4" descr="인사하는 젊은 남녀 비즈니스 이미지 로열티 무료 사진, 그림 ...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28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26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https://postfiles.pstatic.net/MjAyMjA1MjBfMTg4/MDAxNjUzMDE1MDE5MTUy.Eoj9NZVNYlao-jL7u0q8pJuXmy7cDt2E0M9EMpThUJwg.GRfdzKypXJkanveWmljIw1tfP4xyj6_mqJz7XdNRC3og.JPEG.roboholic84/SE-11f33c91-4c9e-4240-9de9-498f7dd2809a.jpg?type=w96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9" t="9240" r="21590" b="-916"/>
          <a:stretch/>
        </p:blipFill>
        <p:spPr bwMode="auto">
          <a:xfrm>
            <a:off x="3363924" y="1639446"/>
            <a:ext cx="5464152" cy="457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259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1324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26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6500721" y="2737929"/>
            <a:ext cx="466725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학술 논문 정보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  <a:p>
            <a:pPr latinLnBrk="0"/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  <a:p>
            <a:pPr latinLnBrk="0"/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스마트 조명을 위한 </a:t>
            </a:r>
            <a:r>
              <a:rPr lang="ko-KR" altLang="en-US" sz="2800" dirty="0" err="1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딥러닝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기반 음성인식 제어 시스템</a:t>
            </a:r>
          </a:p>
        </p:txBody>
      </p:sp>
      <p:pic>
        <p:nvPicPr>
          <p:cNvPr id="5121" name="Picture 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" t="20371" r="74843" b="39815"/>
          <a:stretch/>
        </p:blipFill>
        <p:spPr bwMode="auto">
          <a:xfrm>
            <a:off x="1370542" y="1531938"/>
            <a:ext cx="4793192" cy="457000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743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AutoShape 4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8446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6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9970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0" t="23085" r="14641" b="25326"/>
          <a:stretch/>
        </p:blipFill>
        <p:spPr bwMode="auto">
          <a:xfrm>
            <a:off x="1311275" y="1496767"/>
            <a:ext cx="3866221" cy="4582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Rectangle 2"/>
          <p:cNvSpPr>
            <a:spLocks noChangeArrowheads="1"/>
          </p:cNvSpPr>
          <p:nvPr/>
        </p:nvSpPr>
        <p:spPr bwMode="auto">
          <a:xfrm>
            <a:off x="5486400" y="2737929"/>
            <a:ext cx="5924550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800" dirty="0" err="1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무드등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</a:t>
            </a:r>
            <a:r>
              <a:rPr lang="en-US" altLang="ko-KR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SW</a:t>
            </a:r>
          </a:p>
          <a:p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  <a:p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음성 인식 키워드 선정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  <a:p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음성 인식 모듈 도착 시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코딩 작성 </a:t>
            </a:r>
          </a:p>
        </p:txBody>
      </p:sp>
      <p:sp>
        <p:nvSpPr>
          <p:cNvPr id="30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향후</a:t>
            </a:r>
            <a:r>
              <a:rPr lang="en-US" altLang="ko-KR" sz="32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 </a:t>
            </a:r>
            <a:r>
              <a:rPr lang="ko-KR" altLang="en-US" sz="32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계획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31" name="Picture 6" descr="운동 계획 일러스트 ai 다운로드 Download exercise plan vector - 2021 | 운동 계획, 운동, 피트니스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2" t="15169" r="9072" b="14142"/>
          <a:stretch/>
        </p:blipFill>
        <p:spPr bwMode="auto">
          <a:xfrm>
            <a:off x="6982541" y="669770"/>
            <a:ext cx="948449" cy="81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25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AutoShape 4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8446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6" descr="https://www.notion.so/image/https%3A%2F%2Fprod-files-secure.s3.us-west-2.amazonaws.com%2F9c0dc9ca-da27-4419-bc35-fc0d86a6a62d%2F8e6f3aab-100c-4dcd-a4e2-d79594d0cff5%2F%25EA%25B8%25B0%25EC%25B0%25BD%25EA%25B3%25B5%25ED%2591%259C.jpg?table=block&amp;id=f4d4808f-06d8-41aa-a240-be62fce16c3c&amp;spaceId=9c0dc9ca-da27-4419-bc35-fc0d86a6a62d&amp;width=189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9970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Rectangle 2"/>
          <p:cNvSpPr>
            <a:spLocks noChangeArrowheads="1"/>
          </p:cNvSpPr>
          <p:nvPr/>
        </p:nvSpPr>
        <p:spPr bwMode="auto">
          <a:xfrm>
            <a:off x="5486400" y="2768766"/>
            <a:ext cx="592455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800" dirty="0" err="1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무드등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HW</a:t>
            </a:r>
          </a:p>
          <a:p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구 형태의 </a:t>
            </a:r>
            <a:r>
              <a:rPr lang="ko-KR" altLang="en-US" sz="2800" dirty="0" err="1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무드등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설계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sp>
        <p:nvSpPr>
          <p:cNvPr id="30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향후</a:t>
            </a:r>
            <a:r>
              <a:rPr lang="en-US" altLang="ko-KR" sz="32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 </a:t>
            </a:r>
            <a:r>
              <a:rPr lang="ko-KR" altLang="en-US" sz="32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계획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3074" name="Picture 2" descr="https://postfiles.pstatic.net/MjAxODA1MDlfMjg3/MDAxNTI1ODQ2NTg5MjAy.uN0sqD53Q-TlhSDDMCmFG2SsI9SheE10pEdIh9y5w4Ag.FSQgBu9FSg5cZEQT22-Hscxtzxysxp7hgMAw_D1JqyYg.PNG.ateamventures/%EB%8B%AC_%EB%AC%B4%EB%93%9C%EB%93%B1_LED_3D_%ED%94%84%EB%A6%B0%ED%84%B0_%289%29.png?type=w96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075" y="1857246"/>
            <a:ext cx="3681413" cy="380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2"/>
          <p:cNvSpPr>
            <a:spLocks noChangeArrowheads="1"/>
          </p:cNvSpPr>
          <p:nvPr/>
        </p:nvSpPr>
        <p:spPr bwMode="auto">
          <a:xfrm>
            <a:off x="8296274" y="4100839"/>
            <a:ext cx="296227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반투명 재질 사용</a:t>
            </a:r>
          </a:p>
        </p:txBody>
      </p:sp>
      <p:sp>
        <p:nvSpPr>
          <p:cNvPr id="32" name="Rectangle 2"/>
          <p:cNvSpPr>
            <a:spLocks noChangeArrowheads="1"/>
          </p:cNvSpPr>
          <p:nvPr/>
        </p:nvSpPr>
        <p:spPr bwMode="auto">
          <a:xfrm>
            <a:off x="5562600" y="4099410"/>
            <a:ext cx="197036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3D 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프린터 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grpSp>
        <p:nvGrpSpPr>
          <p:cNvPr id="33" name="그룹 1008"/>
          <p:cNvGrpSpPr/>
          <p:nvPr/>
        </p:nvGrpSpPr>
        <p:grpSpPr>
          <a:xfrm>
            <a:off x="7456766" y="4155705"/>
            <a:ext cx="974168" cy="375390"/>
            <a:chOff x="8218061" y="5838980"/>
            <a:chExt cx="974168" cy="375390"/>
          </a:xfrm>
        </p:grpSpPr>
        <p:pic>
          <p:nvPicPr>
            <p:cNvPr id="34" name="Object 28"/>
            <p:cNvPicPr>
              <a:picLocks noChangeAspect="1"/>
            </p:cNvPicPr>
            <p:nvPr/>
          </p:nvPicPr>
          <p:blipFill rotWithShape="1">
            <a:blip r:embed="rId4" cstate="print"/>
            <a:srcRect l="50000"/>
            <a:stretch/>
          </p:blipFill>
          <p:spPr>
            <a:xfrm>
              <a:off x="8218061" y="5838980"/>
              <a:ext cx="974168" cy="375390"/>
            </a:xfrm>
            <a:prstGeom prst="rect">
              <a:avLst/>
            </a:prstGeom>
          </p:spPr>
        </p:pic>
      </p:grpSp>
      <p:pic>
        <p:nvPicPr>
          <p:cNvPr id="35" name="Picture 6" descr="운동 계획 일러스트 ai 다운로드 Download exercise plan vector - 2021 | 운동 계획, 운동, 피트니스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2" t="15169" r="9072" b="14142"/>
          <a:stretch/>
        </p:blipFill>
        <p:spPr bwMode="auto">
          <a:xfrm>
            <a:off x="6982541" y="669770"/>
            <a:ext cx="948449" cy="81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73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EF2CE3A-B8AF-49C0-80B3-B4D8E30DA199}"/>
              </a:ext>
            </a:extLst>
          </p:cNvPr>
          <p:cNvSpPr txBox="1"/>
          <p:nvPr/>
        </p:nvSpPr>
        <p:spPr>
          <a:xfrm>
            <a:off x="2167888" y="2564340"/>
            <a:ext cx="7856224" cy="1729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>
              <a:lnSpc>
                <a:spcPct val="90000"/>
              </a:lnSpc>
            </a:pPr>
            <a:r>
              <a:rPr lang="ko-KR" altLang="en-US" sz="11500" dirty="0" smtClean="0">
                <a:ln w="25400">
                  <a:solidFill>
                    <a:schemeClr val="tx1">
                      <a:alpha val="63000"/>
                    </a:schemeClr>
                  </a:solidFill>
                </a:ln>
                <a:solidFill>
                  <a:schemeClr val="bg1"/>
                </a:solidFill>
                <a:latin typeface="G마켓 산스 Bold" pitchFamily="50" charset="-127"/>
                <a:ea typeface="G마켓 산스 Bold" pitchFamily="50" charset="-127"/>
              </a:rPr>
              <a:t>감사합니다</a:t>
            </a:r>
            <a:endParaRPr lang="en-US" altLang="ko-KR" sz="4800" dirty="0" smtClean="0">
              <a:ln w="25400">
                <a:solidFill>
                  <a:schemeClr val="tx1">
                    <a:alpha val="63000"/>
                  </a:schemeClr>
                </a:solidFill>
              </a:ln>
              <a:solidFill>
                <a:schemeClr val="bg1"/>
              </a:solidFill>
              <a:latin typeface="G마켓 산스 Bold" pitchFamily="50" charset="-127"/>
              <a:ea typeface="G마켓 산스 Bold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84642" y="3933825"/>
            <a:ext cx="13188" cy="115916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20052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67939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  <a:endParaRPr lang="ko-KR" altLang="en-US" sz="1050" b="1" spc="600" dirty="0">
              <a:ln w="3175">
                <a:solidFill>
                  <a:schemeClr val="bg1">
                    <a:alpha val="63000"/>
                  </a:schemeClr>
                </a:solidFill>
              </a:ln>
              <a:solidFill>
                <a:schemeClr val="accent1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7667625" y="167053"/>
            <a:ext cx="423716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0" y="5200651"/>
            <a:ext cx="12170207" cy="1657350"/>
          </a:xfrm>
          <a:prstGeom prst="rect">
            <a:avLst/>
          </a:prstGeom>
          <a:solidFill>
            <a:schemeClr val="bg1">
              <a:alpha val="9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AutoShape 2" descr="인사하는 젊은 남녀 비즈니스 이미지 로열티 무료 사진, 그림 ...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4" descr="인사하는 젊은 남녀 비즈니스 이미지 로열티 무료 사진, 그림 ...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50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1258003" y="4872931"/>
            <a:ext cx="265088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dirty="0">
                <a:latin typeface="나눔바른고딕" pitchFamily="50" charset="-127"/>
                <a:ea typeface="나눔바른고딕" pitchFamily="50" charset="-127"/>
              </a:rPr>
              <a:t>피드백</a:t>
            </a:r>
          </a:p>
        </p:txBody>
      </p:sp>
      <p:sp>
        <p:nvSpPr>
          <p:cNvPr id="21" name="Rectangle 2"/>
          <p:cNvSpPr>
            <a:spLocks noChangeArrowheads="1"/>
          </p:cNvSpPr>
          <p:nvPr/>
        </p:nvSpPr>
        <p:spPr bwMode="auto">
          <a:xfrm>
            <a:off x="4843098" y="4811376"/>
            <a:ext cx="265088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dirty="0">
                <a:latin typeface="나눔바른고딕" pitchFamily="50" charset="-127"/>
                <a:ea typeface="나눔바른고딕" pitchFamily="50" charset="-127"/>
              </a:rPr>
              <a:t>개발</a:t>
            </a:r>
            <a:r>
              <a:rPr lang="en-US" altLang="ko-KR" sz="40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 </a:t>
            </a:r>
            <a:r>
              <a:rPr lang="ko-KR" altLang="en-US" sz="3200" dirty="0">
                <a:latin typeface="나눔바른고딕" pitchFamily="50" charset="-127"/>
                <a:ea typeface="나눔바른고딕" pitchFamily="50" charset="-127"/>
              </a:rPr>
              <a:t>내용</a:t>
            </a: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8484576" y="4872931"/>
            <a:ext cx="265088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dirty="0">
                <a:latin typeface="나눔바른고딕" pitchFamily="50" charset="-127"/>
                <a:ea typeface="나눔바른고딕" pitchFamily="50" charset="-127"/>
              </a:rPr>
              <a:t>향후</a:t>
            </a:r>
            <a:r>
              <a:rPr lang="en-US" altLang="ko-KR" sz="3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200" dirty="0">
                <a:latin typeface="나눔바른고딕" pitchFamily="50" charset="-127"/>
                <a:ea typeface="나눔바른고딕" pitchFamily="50" charset="-127"/>
              </a:rPr>
              <a:t>계획</a:t>
            </a:r>
          </a:p>
        </p:txBody>
      </p:sp>
      <p:pic>
        <p:nvPicPr>
          <p:cNvPr id="1026" name="Picture 2" descr="058. 피드백 잘 못하면 망합니다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6" t="6779" r="8393" b="14749"/>
          <a:stretch/>
        </p:blipFill>
        <p:spPr bwMode="auto">
          <a:xfrm>
            <a:off x="690138" y="2355816"/>
            <a:ext cx="3786612" cy="228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2427" y="1768225"/>
            <a:ext cx="3238500" cy="300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운동 계획 일러스트 ai 다운로드 Download exercise plan vector - 2021 | 운동 계획, 운동, 피트니스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2" t="15169" r="9072" b="14142"/>
          <a:stretch/>
        </p:blipFill>
        <p:spPr bwMode="auto">
          <a:xfrm>
            <a:off x="8368197" y="2058538"/>
            <a:ext cx="3126390" cy="2699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723743" y="572957"/>
            <a:ext cx="2650882" cy="1015663"/>
            <a:chOff x="720968" y="586807"/>
            <a:chExt cx="2650882" cy="1015663"/>
          </a:xfrm>
        </p:grpSpPr>
        <p:sp>
          <p:nvSpPr>
            <p:cNvPr id="30" name="TextBox 29"/>
            <p:cNvSpPr txBox="1"/>
            <p:nvPr/>
          </p:nvSpPr>
          <p:spPr>
            <a:xfrm>
              <a:off x="1337601" y="920139"/>
              <a:ext cx="1455478" cy="415498"/>
            </a:xfrm>
            <a:prstGeom prst="rect">
              <a:avLst/>
            </a:prstGeom>
            <a:solidFill>
              <a:schemeClr val="accent1">
                <a:lumMod val="50000"/>
                <a:alpha val="74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pPr algn="ctr"/>
              <a:endPara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  <p:sp>
          <p:nvSpPr>
            <p:cNvPr id="31" name="Rectangle 2"/>
            <p:cNvSpPr>
              <a:spLocks noChangeArrowheads="1"/>
            </p:cNvSpPr>
            <p:nvPr/>
          </p:nvSpPr>
          <p:spPr bwMode="auto">
            <a:xfrm>
              <a:off x="720968" y="586807"/>
              <a:ext cx="2650882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6000" dirty="0" smtClean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미원체" pitchFamily="50" charset="-127"/>
                  <a:ea typeface="미원체" pitchFamily="50" charset="-127"/>
                </a:rPr>
                <a:t>목차</a:t>
              </a:r>
              <a:endParaRPr lang="ko-KR" altLang="en-US" sz="6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860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720968" y="680376"/>
            <a:ext cx="2650882" cy="861774"/>
            <a:chOff x="720968" y="680376"/>
            <a:chExt cx="2650882" cy="861774"/>
          </a:xfrm>
        </p:grpSpPr>
        <p:sp>
          <p:nvSpPr>
            <p:cNvPr id="26" name="TextBox 25"/>
            <p:cNvSpPr txBox="1"/>
            <p:nvPr/>
          </p:nvSpPr>
          <p:spPr>
            <a:xfrm>
              <a:off x="1337601" y="920139"/>
              <a:ext cx="1455478" cy="415498"/>
            </a:xfrm>
            <a:prstGeom prst="rect">
              <a:avLst/>
            </a:prstGeom>
            <a:solidFill>
              <a:schemeClr val="accent1">
                <a:lumMod val="50000"/>
                <a:alpha val="74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pPr algn="ctr"/>
              <a:endPara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  <p:sp>
          <p:nvSpPr>
            <p:cNvPr id="25" name="Rectangle 2"/>
            <p:cNvSpPr>
              <a:spLocks noChangeArrowheads="1"/>
            </p:cNvSpPr>
            <p:nvPr/>
          </p:nvSpPr>
          <p:spPr bwMode="auto">
            <a:xfrm>
              <a:off x="720968" y="680376"/>
              <a:ext cx="2650882" cy="8617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5000" dirty="0" smtClean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미원체" pitchFamily="50" charset="-127"/>
                  <a:ea typeface="미원체" pitchFamily="50" charset="-127"/>
                </a:rPr>
                <a:t>피드백</a:t>
              </a:r>
              <a:endParaRPr lang="ko-KR" altLang="en-US" sz="5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endParaRPr>
            </a:p>
          </p:txBody>
        </p:sp>
      </p:grpSp>
      <p:pic>
        <p:nvPicPr>
          <p:cNvPr id="11266" name="Picture 2" descr="효과적 회의의 지름길 횟수 줄여라 │ 매거진한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475" y="1748562"/>
            <a:ext cx="4456270" cy="395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"/>
          <p:cNvSpPr>
            <a:spLocks noChangeArrowheads="1"/>
          </p:cNvSpPr>
          <p:nvPr/>
        </p:nvSpPr>
        <p:spPr bwMode="auto">
          <a:xfrm>
            <a:off x="6011373" y="3925281"/>
            <a:ext cx="549482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On/off 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기능 제어</a:t>
            </a:r>
            <a:endParaRPr lang="en-US" altLang="ko-KR" sz="32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조명의 강도 조절</a:t>
            </a:r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(1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,2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,3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단</a:t>
            </a:r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) 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색상고정</a:t>
            </a:r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및 색상 변화</a:t>
            </a:r>
            <a:endParaRPr lang="ko-KR" altLang="en-US" sz="3200" dirty="0">
              <a:ln w="12700">
                <a:noFill/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30" name="그룹 1008"/>
          <p:cNvGrpSpPr/>
          <p:nvPr/>
        </p:nvGrpSpPr>
        <p:grpSpPr>
          <a:xfrm rot="5400000">
            <a:off x="8289351" y="3137249"/>
            <a:ext cx="974168" cy="375390"/>
            <a:chOff x="8218061" y="5838980"/>
            <a:chExt cx="974168" cy="375390"/>
          </a:xfrm>
        </p:grpSpPr>
        <p:pic>
          <p:nvPicPr>
            <p:cNvPr id="31" name="Object 28"/>
            <p:cNvPicPr>
              <a:picLocks noChangeAspect="1"/>
            </p:cNvPicPr>
            <p:nvPr/>
          </p:nvPicPr>
          <p:blipFill rotWithShape="1">
            <a:blip r:embed="rId4" cstate="print"/>
            <a:srcRect l="50000"/>
            <a:stretch/>
          </p:blipFill>
          <p:spPr>
            <a:xfrm>
              <a:off x="8218061" y="5838980"/>
              <a:ext cx="974168" cy="375390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/>
        </p:nvSpPr>
        <p:spPr>
          <a:xfrm>
            <a:off x="7622943" y="2098098"/>
            <a:ext cx="2377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음성인식기능</a:t>
            </a:r>
            <a:endParaRPr lang="en-US" altLang="ko-KR" sz="3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816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720968" y="680376"/>
            <a:ext cx="2650882" cy="861774"/>
            <a:chOff x="720968" y="680376"/>
            <a:chExt cx="2650882" cy="861774"/>
          </a:xfrm>
        </p:grpSpPr>
        <p:sp>
          <p:nvSpPr>
            <p:cNvPr id="26" name="TextBox 25"/>
            <p:cNvSpPr txBox="1"/>
            <p:nvPr/>
          </p:nvSpPr>
          <p:spPr>
            <a:xfrm>
              <a:off x="1337601" y="920139"/>
              <a:ext cx="1455478" cy="415498"/>
            </a:xfrm>
            <a:prstGeom prst="rect">
              <a:avLst/>
            </a:prstGeom>
            <a:solidFill>
              <a:schemeClr val="accent1">
                <a:lumMod val="50000"/>
                <a:alpha val="74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pPr algn="ctr"/>
              <a:endPara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  <p:sp>
          <p:nvSpPr>
            <p:cNvPr id="25" name="Rectangle 2"/>
            <p:cNvSpPr>
              <a:spLocks noChangeArrowheads="1"/>
            </p:cNvSpPr>
            <p:nvPr/>
          </p:nvSpPr>
          <p:spPr bwMode="auto">
            <a:xfrm>
              <a:off x="720968" y="680376"/>
              <a:ext cx="2650882" cy="8617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5000" dirty="0" smtClean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미원체" pitchFamily="50" charset="-127"/>
                  <a:ea typeface="미원체" pitchFamily="50" charset="-127"/>
                </a:rPr>
                <a:t>피드백</a:t>
              </a:r>
              <a:endParaRPr lang="ko-KR" altLang="en-US" sz="5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endParaRPr>
            </a:p>
          </p:txBody>
        </p:sp>
      </p:grpSp>
      <p:pic>
        <p:nvPicPr>
          <p:cNvPr id="11266" name="Picture 2" descr="효과적 회의의 지름길 횟수 줄여라 │ 매거진한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475" y="1748562"/>
            <a:ext cx="4456270" cy="395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"/>
          <p:cNvSpPr>
            <a:spLocks noChangeArrowheads="1"/>
          </p:cNvSpPr>
          <p:nvPr/>
        </p:nvSpPr>
        <p:spPr bwMode="auto">
          <a:xfrm>
            <a:off x="6011373" y="4171502"/>
            <a:ext cx="549482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3200" dirty="0" smtClean="0"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가지 이상</a:t>
            </a:r>
            <a:endParaRPr lang="en-US" altLang="ko-KR" sz="32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3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조명 색상 변화</a:t>
            </a:r>
            <a:r>
              <a:rPr lang="en-US" altLang="ko-KR" sz="3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/</a:t>
            </a:r>
            <a:r>
              <a:rPr lang="ko-KR" altLang="en-US" sz="3200" dirty="0" err="1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그라데이션</a:t>
            </a:r>
            <a:r>
              <a:rPr lang="ko-KR" altLang="en-US" sz="3200" dirty="0" smtClean="0">
                <a:ln w="12700">
                  <a:noFill/>
                </a:ln>
                <a:latin typeface="나눔바른고딕" pitchFamily="50" charset="-127"/>
                <a:ea typeface="나눔바른고딕" pitchFamily="50" charset="-127"/>
              </a:rPr>
              <a:t> 기능</a:t>
            </a:r>
            <a:endParaRPr lang="ko-KR" altLang="en-US" sz="3200" dirty="0">
              <a:ln w="12700">
                <a:noFill/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30" name="그룹 1008"/>
          <p:cNvGrpSpPr/>
          <p:nvPr/>
        </p:nvGrpSpPr>
        <p:grpSpPr>
          <a:xfrm rot="5400000">
            <a:off x="8289351" y="3137249"/>
            <a:ext cx="974168" cy="375390"/>
            <a:chOff x="8218061" y="5838980"/>
            <a:chExt cx="974168" cy="375390"/>
          </a:xfrm>
        </p:grpSpPr>
        <p:pic>
          <p:nvPicPr>
            <p:cNvPr id="31" name="Object 28"/>
            <p:cNvPicPr>
              <a:picLocks noChangeAspect="1"/>
            </p:cNvPicPr>
            <p:nvPr/>
          </p:nvPicPr>
          <p:blipFill rotWithShape="1">
            <a:blip r:embed="rId4" cstate="print"/>
            <a:srcRect l="50000"/>
            <a:stretch/>
          </p:blipFill>
          <p:spPr>
            <a:xfrm>
              <a:off x="8218061" y="5838980"/>
              <a:ext cx="974168" cy="375390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/>
        </p:nvSpPr>
        <p:spPr>
          <a:xfrm>
            <a:off x="7622943" y="2098098"/>
            <a:ext cx="2377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smtClean="0">
                <a:latin typeface="나눔바른고딕" pitchFamily="50" charset="-127"/>
                <a:ea typeface="나눔바른고딕" pitchFamily="50" charset="-127"/>
              </a:rPr>
              <a:t>음성인식기능</a:t>
            </a:r>
            <a:endParaRPr lang="en-US" altLang="ko-KR" sz="3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013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720968" y="680376"/>
            <a:ext cx="2650882" cy="861774"/>
            <a:chOff x="720968" y="680376"/>
            <a:chExt cx="2650882" cy="861774"/>
          </a:xfrm>
        </p:grpSpPr>
        <p:sp>
          <p:nvSpPr>
            <p:cNvPr id="25" name="TextBox 24"/>
            <p:cNvSpPr txBox="1"/>
            <p:nvPr/>
          </p:nvSpPr>
          <p:spPr>
            <a:xfrm>
              <a:off x="1337601" y="920139"/>
              <a:ext cx="1455478" cy="415498"/>
            </a:xfrm>
            <a:prstGeom prst="rect">
              <a:avLst/>
            </a:prstGeom>
            <a:solidFill>
              <a:schemeClr val="accent1">
                <a:lumMod val="50000"/>
                <a:alpha val="74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050" b="1" spc="600" dirty="0" smtClean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pPr algn="ctr"/>
              <a:endPara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  <p:sp>
          <p:nvSpPr>
            <p:cNvPr id="26" name="Rectangle 2"/>
            <p:cNvSpPr>
              <a:spLocks noChangeArrowheads="1"/>
            </p:cNvSpPr>
            <p:nvPr/>
          </p:nvSpPr>
          <p:spPr bwMode="auto">
            <a:xfrm>
              <a:off x="720968" y="680376"/>
              <a:ext cx="2650882" cy="8617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5000" dirty="0" smtClean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미원체" pitchFamily="50" charset="-127"/>
                  <a:ea typeface="미원체" pitchFamily="50" charset="-127"/>
                </a:rPr>
                <a:t>피드백</a:t>
              </a:r>
              <a:endParaRPr lang="ko-KR" altLang="en-US" sz="5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8" t="30263" r="54583" b="29260"/>
          <a:stretch/>
        </p:blipFill>
        <p:spPr bwMode="auto">
          <a:xfrm>
            <a:off x="1387475" y="1584079"/>
            <a:ext cx="4839154" cy="4743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4" t="41944" r="55521" b="21826"/>
          <a:stretch/>
        </p:blipFill>
        <p:spPr bwMode="auto">
          <a:xfrm>
            <a:off x="6087576" y="1736476"/>
            <a:ext cx="4869156" cy="4366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609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AutoShape 2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AutoShape 4" descr="https://www.notion.so/image/https%3A%2F%2Fprod-files-secure.s3.us-west-2.amazonaws.com%2F9c0dc9ca-da27-4419-bc35-fc0d86a6a62d%2F35d11f64-6852-48aa-81f5-808915f73abc%2FUntitled.png?table=block&amp;id=b288555d-a3a5-4302-91bc-9b785810dd58&amp;spaceId=9c0dc9ca-da27-4419-bc35-fc0d86a6a62d&amp;width=200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8446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5" name="AutoShape 6" descr="https://www.notion.so/image/https%3A%2F%2Fprod-files-secure.s3.us-west-2.amazonaws.com%2F9c0dc9ca-da27-4419-bc35-fc0d86a6a62d%2F35d11f64-6852-48aa-81f5-808915f73abc%2FUntitled.png?table=block&amp;id=b288555d-a3a5-4302-91bc-9b785810dd58&amp;spaceId=9c0dc9ca-da27-4419-bc35-fc0d86a6a62d&amp;width=200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19970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6" name="AutoShape 8" descr="https://www.notion.so/image/https%3A%2F%2Fprod-files-secure.s3.us-west-2.amazonaws.com%2F9c0dc9ca-da27-4419-bc35-fc0d86a6a62d%2F35d11f64-6852-48aa-81f5-808915f73abc%2FUntitled.png?table=block&amp;id=b288555d-a3a5-4302-91bc-9b785810dd58&amp;spaceId=9c0dc9ca-da27-4419-bc35-fc0d86a6a62d&amp;width=2000&amp;userId=9ac74543-ebdb-43e9-a40d-41472b7a9ac1&amp;cache=v2"/>
          <p:cNvSpPr>
            <a:spLocks noChangeAspect="1" noChangeArrowheads="1"/>
          </p:cNvSpPr>
          <p:nvPr/>
        </p:nvSpPr>
        <p:spPr bwMode="auto">
          <a:xfrm>
            <a:off x="2149475" y="1836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Rectangle 10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2657438" y="4845963"/>
            <a:ext cx="351790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500" dirty="0" err="1">
                <a:latin typeface="a옛날사진관3" pitchFamily="18" charset="-127"/>
                <a:ea typeface="a옛날사진관3" pitchFamily="18" charset="-127"/>
              </a:rPr>
              <a:t>아두이노</a:t>
            </a:r>
            <a:r>
              <a:rPr lang="ko-KR" altLang="en-US" sz="2500" dirty="0">
                <a:latin typeface="a옛날사진관3" pitchFamily="18" charset="-127"/>
                <a:ea typeface="a옛날사진관3" pitchFamily="18" charset="-127"/>
              </a:rPr>
              <a:t> 음성인식 모듈 </a:t>
            </a:r>
            <a:endParaRPr lang="en-US" altLang="ko-KR" sz="2500" dirty="0">
              <a:latin typeface="a옛날사진관3" pitchFamily="18" charset="-127"/>
              <a:ea typeface="a옛날사진관3" pitchFamily="18" charset="-127"/>
            </a:endParaRPr>
          </a:p>
          <a:p>
            <a:pPr algn="ctr"/>
            <a:r>
              <a:rPr lang="en-US" altLang="ko-KR" sz="2500" dirty="0">
                <a:latin typeface="a옛날사진관3" pitchFamily="18" charset="-127"/>
                <a:ea typeface="a옛날사진관3" pitchFamily="18" charset="-127"/>
              </a:rPr>
              <a:t>33,000</a:t>
            </a:r>
            <a:r>
              <a:rPr lang="ko-KR" altLang="en-US" sz="2500" dirty="0">
                <a:latin typeface="a옛날사진관3" pitchFamily="18" charset="-127"/>
                <a:ea typeface="a옛날사진관3" pitchFamily="18" charset="-127"/>
              </a:rPr>
              <a:t>원</a:t>
            </a:r>
          </a:p>
        </p:txBody>
      </p:sp>
      <p:pic>
        <p:nvPicPr>
          <p:cNvPr id="33" name="Picture 5" descr="https://mechaimage.godohosting.com/mecha_img_thumbnail/582736/20201221174655_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687" y="2389583"/>
            <a:ext cx="2401086" cy="240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tail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345" y="1885515"/>
            <a:ext cx="2911109" cy="291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직사각형 36"/>
          <p:cNvSpPr/>
          <p:nvPr/>
        </p:nvSpPr>
        <p:spPr>
          <a:xfrm>
            <a:off x="6222230" y="4884063"/>
            <a:ext cx="386055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500" dirty="0" err="1">
                <a:latin typeface="a옛날사진관3" pitchFamily="18" charset="-127"/>
                <a:ea typeface="a옛날사진관3" pitchFamily="18" charset="-127"/>
              </a:rPr>
              <a:t>아두이노</a:t>
            </a:r>
            <a:r>
              <a:rPr lang="ko-KR" altLang="en-US" sz="2500" dirty="0">
                <a:latin typeface="a옛날사진관3" pitchFamily="18" charset="-127"/>
                <a:ea typeface="a옛날사진관3" pitchFamily="18" charset="-127"/>
              </a:rPr>
              <a:t> </a:t>
            </a:r>
            <a:r>
              <a:rPr lang="ko-KR" altLang="en-US" sz="2500" dirty="0" err="1">
                <a:latin typeface="a옛날사진관3" pitchFamily="18" charset="-127"/>
                <a:ea typeface="a옛날사진관3" pitchFamily="18" charset="-127"/>
              </a:rPr>
              <a:t>블루투스</a:t>
            </a:r>
            <a:r>
              <a:rPr lang="ko-KR" altLang="en-US" sz="2500" dirty="0">
                <a:latin typeface="a옛날사진관3" pitchFamily="18" charset="-127"/>
                <a:ea typeface="a옛날사진관3" pitchFamily="18" charset="-127"/>
              </a:rPr>
              <a:t> 모듈 </a:t>
            </a:r>
            <a:r>
              <a:rPr lang="en-US" altLang="ko-KR" sz="2500" dirty="0">
                <a:latin typeface="a옛날사진관3" pitchFamily="18" charset="-127"/>
                <a:ea typeface="a옛날사진관3" pitchFamily="18" charset="-127"/>
              </a:rPr>
              <a:t>5,100</a:t>
            </a:r>
            <a:r>
              <a:rPr lang="ko-KR" altLang="en-US" sz="2500" dirty="0">
                <a:latin typeface="a옛날사진관3" pitchFamily="18" charset="-127"/>
                <a:ea typeface="a옛날사진관3" pitchFamily="18" charset="-127"/>
              </a:rPr>
              <a:t>원</a:t>
            </a:r>
          </a:p>
        </p:txBody>
      </p:sp>
      <p:sp>
        <p:nvSpPr>
          <p:cNvPr id="39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40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73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" t="6051" r="5002" b="10469"/>
          <a:stretch/>
        </p:blipFill>
        <p:spPr>
          <a:xfrm>
            <a:off x="624009" y="1684337"/>
            <a:ext cx="6874365" cy="386460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7498373" y="2356929"/>
            <a:ext cx="43302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err="1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아두이노</a:t>
            </a:r>
            <a:r>
              <a:rPr lang="ko-KR" altLang="en-US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라이브러리 매니저 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"</a:t>
            </a:r>
            <a:r>
              <a:rPr lang="en-US" altLang="ko-KR" sz="2800" dirty="0" err="1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mecha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voice</a:t>
            </a:r>
            <a:r>
              <a:rPr lang="en-US" altLang="ko-KR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"</a:t>
            </a:r>
            <a:r>
              <a:rPr lang="ko-KR" altLang="en-US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검색 </a:t>
            </a:r>
            <a:endParaRPr lang="en-US" altLang="ko-KR" sz="2800" dirty="0" smtClean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498374" y="4486275"/>
            <a:ext cx="43302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라이브러리 설치</a:t>
            </a:r>
            <a:endParaRPr lang="en-US" altLang="ko-KR" sz="2800" dirty="0" smtClean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grpSp>
        <p:nvGrpSpPr>
          <p:cNvPr id="31" name="그룹 1008"/>
          <p:cNvGrpSpPr/>
          <p:nvPr/>
        </p:nvGrpSpPr>
        <p:grpSpPr>
          <a:xfrm rot="5400000">
            <a:off x="9135238" y="3697196"/>
            <a:ext cx="974168" cy="375390"/>
            <a:chOff x="8218061" y="5838980"/>
            <a:chExt cx="974168" cy="375390"/>
          </a:xfrm>
        </p:grpSpPr>
        <p:pic>
          <p:nvPicPr>
            <p:cNvPr id="32" name="Object 28"/>
            <p:cNvPicPr>
              <a:picLocks noChangeAspect="1"/>
            </p:cNvPicPr>
            <p:nvPr/>
          </p:nvPicPr>
          <p:blipFill rotWithShape="1">
            <a:blip r:embed="rId4" cstate="print"/>
            <a:srcRect l="50000"/>
            <a:stretch/>
          </p:blipFill>
          <p:spPr>
            <a:xfrm>
              <a:off x="8218061" y="5838980"/>
              <a:ext cx="974168" cy="375390"/>
            </a:xfrm>
            <a:prstGeom prst="rect">
              <a:avLst/>
            </a:prstGeom>
          </p:spPr>
        </p:pic>
      </p:grpSp>
      <p:pic>
        <p:nvPicPr>
          <p:cNvPr id="35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47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7058115" y="2407728"/>
            <a:ext cx="43302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smtClean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키워드 선정</a:t>
            </a:r>
            <a:endParaRPr lang="en-US" altLang="ko-KR" sz="2800" dirty="0" smtClean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058116" y="4316941"/>
            <a:ext cx="433021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On/off 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기능 제어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  <a:p>
            <a:pPr algn="ctr"/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조명의 강도 조절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(1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단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,2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단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,3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단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) 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색상고정</a:t>
            </a:r>
            <a:r>
              <a:rPr lang="en-US" altLang="ko-KR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 </a:t>
            </a:r>
            <a:r>
              <a:rPr lang="ko-KR" altLang="en-US" sz="2800" dirty="0">
                <a:ln w="12700">
                  <a:noFill/>
                </a:ln>
                <a:latin typeface="KoPub돋움체 Medium" pitchFamily="18" charset="-127"/>
                <a:ea typeface="KoPub돋움체 Medium" pitchFamily="18" charset="-127"/>
              </a:rPr>
              <a:t>및 색상 변화</a:t>
            </a:r>
            <a:endParaRPr lang="en-US" altLang="ko-KR" sz="2800" dirty="0">
              <a:ln w="12700">
                <a:noFill/>
              </a:ln>
              <a:latin typeface="KoPub돋움체 Medium" pitchFamily="18" charset="-127"/>
              <a:ea typeface="KoPub돋움체 Medium" pitchFamily="18" charset="-127"/>
            </a:endParaRPr>
          </a:p>
        </p:txBody>
      </p:sp>
      <p:grpSp>
        <p:nvGrpSpPr>
          <p:cNvPr id="31" name="그룹 1008"/>
          <p:cNvGrpSpPr/>
          <p:nvPr/>
        </p:nvGrpSpPr>
        <p:grpSpPr>
          <a:xfrm rot="5400000">
            <a:off x="8736137" y="3379045"/>
            <a:ext cx="974168" cy="375390"/>
            <a:chOff x="8218061" y="5838980"/>
            <a:chExt cx="974168" cy="375390"/>
          </a:xfrm>
        </p:grpSpPr>
        <p:pic>
          <p:nvPicPr>
            <p:cNvPr id="32" name="Object 28"/>
            <p:cNvPicPr>
              <a:picLocks noChangeAspect="1"/>
            </p:cNvPicPr>
            <p:nvPr/>
          </p:nvPicPr>
          <p:blipFill rotWithShape="1">
            <a:blip r:embed="rId3" cstate="print"/>
            <a:srcRect l="50000"/>
            <a:stretch/>
          </p:blipFill>
          <p:spPr>
            <a:xfrm>
              <a:off x="8218061" y="5838980"/>
              <a:ext cx="974168" cy="375390"/>
            </a:xfrm>
            <a:prstGeom prst="rect">
              <a:avLst/>
            </a:prstGeom>
          </p:spPr>
        </p:pic>
      </p:grpSp>
      <p:pic>
        <p:nvPicPr>
          <p:cNvPr id="35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https://postfiles.pstatic.net/MjAyMjA1MjBfMTg4/MDAxNjUzMDE1MDE5MTUy.Eoj9NZVNYlao-jL7u0q8pJuXmy7cDt2E0M9EMpThUJwg.GRfdzKypXJkanveWmljIw1tfP4xyj6_mqJz7XdNRC3og.JPEG.roboholic84/SE-11f33c91-4c9e-4240-9de9-498f7dd2809a.jpg?type=w96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9" t="9240" r="21590" b="-916"/>
          <a:stretch/>
        </p:blipFill>
        <p:spPr bwMode="auto">
          <a:xfrm>
            <a:off x="1201209" y="1584079"/>
            <a:ext cx="5464152" cy="457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1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14304" y="309781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12838" y="3329347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14304" y="3566740"/>
            <a:ext cx="167053" cy="1582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87572" y="272559"/>
            <a:ext cx="10259" cy="262304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191236" y="3933825"/>
            <a:ext cx="6594" cy="276225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85750" y="167053"/>
            <a:ext cx="4191000" cy="1172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00576" y="77464"/>
            <a:ext cx="2973998" cy="253916"/>
          </a:xfrm>
          <a:prstGeom prst="rect">
            <a:avLst/>
          </a:prstGeom>
          <a:solidFill>
            <a:schemeClr val="accent1">
              <a:lumMod val="50000"/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pc="600" dirty="0">
                <a:ln w="3175">
                  <a:solidFill>
                    <a:schemeClr val="bg1">
                      <a:alpha val="63000"/>
                    </a:schemeClr>
                  </a:solidFill>
                </a:ln>
                <a:solidFill>
                  <a:schemeClr val="accent1"/>
                </a:solidFill>
                <a:latin typeface="a옛날사진관2" pitchFamily="18" charset="-127"/>
                <a:ea typeface="a옛날사진관2" pitchFamily="18" charset="-127"/>
              </a:rPr>
              <a:t>기초 창의 공학 설계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7715250" y="172915"/>
            <a:ext cx="4189535" cy="586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432292" y="457200"/>
            <a:ext cx="11472494" cy="6086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미니 게임</a:t>
            </a:r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5" name="AutoShape 2" descr="돋보기 - 무료 도구 및기구개 아이콘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AutoShape 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1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12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AutoShape 14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6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8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20" descr="data:image/png;base64,iVBORw0KGgoAAAANSUhEUgAAAHcAAAB3CAMAAAAO5y+4AAAAZlBMVEX///8AAADz8/P5+flNTU05OTmQkJAxMTE+Pj5VVVX8/Pzm5ubU1NS0tLT29vbw8PC7u7tgYGDg4OB7e3spKSlzc3PNzc0aGhrExMRERESXl5eDg4OKiopbW1tlZWUODg6mpqYhISEjQRJAAAAFSElEQVRoge2b14KkIBBFzdk25/z/P7ngbLdKgdoKzsPufZxGzkgoL1BI0k0prpeH/lg3vaYPslxojf+6WydVTvBDMpLIKmSqkoAXKc7LcH4nM52KgU5ba7xGUhHJ80p/bLOuqvSU8V476tyTJAWh4jxEzdd3dmWmJ15qV0V43I5eE2l6ehMElKn72Ni+zxiKNDW1Pov0aflj6u1ir9OKKkqMMQxLLw6cd4flyVKg3uGaX6GsLjNG3y89lz1XguhTvGIOr/L4nbJ2HDHpfDzwl+dHRpEGkExEaoz6OxIht/pUF9EbZikwGSHqp5fqONSC38kxlhajzqhlnu6Ovu9VLsGmocyo4564qqD7VK3HO1zZ4NHAa9U7L7UeUYwhcF3eMkkjYkZthvIE2+Oe1GypfDu8iEnkcwavp3K27keCKye8weGq8tWUIblypdxnKejzXYa+X6Ov6iYOG2zu9xN5dgnIkGDv09v6hBwJ8+vdvUMg7cdxj+K8ZkxezmausyzdTM9Yn7+yVTZXjjxnjUFOxMP+qs0iW6ssc7pjRuodrixrWWu0SYY9j34LA9TtcsVJU/9zeUrXoqStsVPJY/cVfL7HfLnYpCRGXY8htl60D1vLgWtaNvJCrfGDUU5ZFPdrbqprdp8l6HX8MEdvEyjIDB2DCAXpOW6V/HSN6wbKBQyQop/iJrzNxzmuyX3xfI7b88ae5BoHtfzn/vNcRwnilSEXyQ08vMWE3ZyGfImeyg1nrqoElLVWDdbwK1d8kftSArxhhj1j1keaVTRkifVy6K3xJnfsTLCHVZL/GaxFWzXKFW5EK0KGUm/7s976GyN+gRvSyxAtHYx1tuwe6GQvXOD2jEI5WTeS+m4NDlydUcikjGmFI7eskYWPKO69Fcv9ec6iFINLOO7cF40LRs9D7wvLPcSVyQ3Ip7jWL3Hl8Ze4REs/x7V/iSuPz3ArjSg7rFtaHDfyyMJrky+Oa0sJWXq1uyiSq5Deo1h8o0guNAJLSwvlSh1Z/rPJK5argAfeFkAsVxrJB94tLZgrgShSPsMFk3hQH+F+9qM+ap7hqsBl5o9w4YnmvIAQz4Xh0niGC8IltrUPcGG41J1HuHDhZDzDdcFzHs91GZMLw2X1Xn2L5a6Oy98PPsNlZmEI5sJw+RBXYuQMCecyEkCEc6WMWoF4LgyXz3DXR+mPcqn7TEfciQM3pmz1HHGBE77AheHymEvZRP2e65BLxGNuzoNLCZdHXGniwYXh8pBLnQVfc0G4POTCT9kB1/JoCYpkfx1zgfOnc9XVykQ3SpBBRITLYy51SANu7E+bAoNNnlxuffwJLi3ebLleq4HQABKI3M0/Ru7j0bgBzKHccGlzbYA5Yt4CNmvwM4VL6eINF8a0gkwfmxV3c6ukXUjJaaJxYaDbcNEcGYZimnS7T4zRD8uSlQbqlmXp0Y+sqVzQxRuuh/MqGaTTonPJNFnh56FvuaK5RB7FR6FgLpE3sigRy61Z3E2g5s7NCyZ3HXB4cVV8fBvH5dKYkLu24NkliqPiY+Ig9uakvwynyVnkAa5NSYRZvhD6qTQZR1VVBV+q8Me2wdl4lX541aGjVbREREZKPL4lglMLcdJfpB1ToKgtqSxd3OcoRP299TKnMM73Xu6Lfp+CagJ4qmCkwdLtFj8xr4/Ql3fCsZLE/aLKW4Nt7CWU37g4QoJSs9Lsrk9anJkXuwdz82oXD1OqW5XWZU2N73d4cex+99lmrJkAp5jS1NJmD1KWuYcwB1d/jhQyZ2qKr6vU2OtwwEA5flINqH8q1Gj4/s2MeXFMMfwDM8Bfuq+JHioAAAAASUVORK5CYII="/>
          <p:cNvSpPr>
            <a:spLocks noChangeAspect="1" noChangeArrowheads="1"/>
          </p:cNvSpPr>
          <p:nvPr/>
        </p:nvSpPr>
        <p:spPr bwMode="auto">
          <a:xfrm>
            <a:off x="15398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2" descr="웹 개발 PNG, SVG"/>
          <p:cNvSpPr>
            <a:spLocks noChangeAspect="1" noChangeArrowheads="1"/>
          </p:cNvSpPr>
          <p:nvPr/>
        </p:nvSpPr>
        <p:spPr bwMode="auto">
          <a:xfrm>
            <a:off x="16922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4248150" y="771485"/>
            <a:ext cx="36957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20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미원체" pitchFamily="50" charset="-127"/>
                <a:ea typeface="미원체" pitchFamily="50" charset="-127"/>
              </a:rPr>
              <a:t>개발 내용</a:t>
            </a:r>
            <a:endParaRPr lang="ko-KR" altLang="en-US" sz="32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미원체" pitchFamily="50" charset="-127"/>
              <a:ea typeface="미원체" pitchFamily="50" charset="-127"/>
            </a:endParaRPr>
          </a:p>
        </p:txBody>
      </p:sp>
      <p:pic>
        <p:nvPicPr>
          <p:cNvPr id="26" name="Picture 4" descr="연구 개발 과학에 대한 스톡 벡터 아트 및 기타 이미지 - iStock Vector illustration - Research &amp; developm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320" y="750084"/>
            <a:ext cx="652214" cy="60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https://postfiles.pstatic.net/MjAyMjA1MjBfNzgg/MDAxNjUzMDE0MjI3MDMw.KTZQTo-sunO01g3j3rtJNg2nZvHN01CpPk5ED9t66BQg.75sDEXZqKQlDYYlZmZUW3_lheXQidrBy-NmcMf1fnOQg.PNG.roboholic84/SE-b02285f1-8205-4f5a-b961-e011bd3eabf6.png?type=w96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000" y="1684338"/>
            <a:ext cx="920115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43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478</Words>
  <Application>Microsoft Office PowerPoint</Application>
  <PresentationFormat>사용자 지정</PresentationFormat>
  <Paragraphs>97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굴림</vt:lpstr>
      <vt:lpstr>Arial</vt:lpstr>
      <vt:lpstr>a옛날사진관2</vt:lpstr>
      <vt:lpstr>나눔바른고딕</vt:lpstr>
      <vt:lpstr>KoPub돋움체 Medium</vt:lpstr>
      <vt:lpstr>미원체</vt:lpstr>
      <vt:lpstr>G마켓 산스 Bold</vt:lpstr>
      <vt:lpstr>a옛날사진관3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이민정</dc:creator>
  <cp:lastModifiedBy>user</cp:lastModifiedBy>
  <cp:revision>108</cp:revision>
  <dcterms:created xsi:type="dcterms:W3CDTF">2021-05-29T05:36:36Z</dcterms:created>
  <dcterms:modified xsi:type="dcterms:W3CDTF">2023-11-21T17:25:01Z</dcterms:modified>
</cp:coreProperties>
</file>

<file path=docProps/thumbnail.jpeg>
</file>